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3" r:id="rId13"/>
    <p:sldId id="269" r:id="rId14"/>
    <p:sldId id="268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e Hanaway" userId="d0b07942-43c4-432c-a4c6-b3e62c913eee" providerId="ADAL" clId="{3686D316-6D1E-4E54-B5BF-CAB1CE61A977}"/>
    <pc:docChg chg="undo custSel addSld delSld modSld sldOrd">
      <pc:chgData name="Cristie Hanaway" userId="d0b07942-43c4-432c-a4c6-b3e62c913eee" providerId="ADAL" clId="{3686D316-6D1E-4E54-B5BF-CAB1CE61A977}" dt="2025-06-11T18:01:59.916" v="1379" actId="20577"/>
      <pc:docMkLst>
        <pc:docMk/>
      </pc:docMkLst>
      <pc:sldChg chg="modSp mod">
        <pc:chgData name="Cristie Hanaway" userId="d0b07942-43c4-432c-a4c6-b3e62c913eee" providerId="ADAL" clId="{3686D316-6D1E-4E54-B5BF-CAB1CE61A977}" dt="2025-06-11T17:59:10.089" v="1326" actId="1076"/>
        <pc:sldMkLst>
          <pc:docMk/>
          <pc:sldMk cId="0" sldId="256"/>
        </pc:sldMkLst>
        <pc:grpChg chg="mod">
          <ac:chgData name="Cristie Hanaway" userId="d0b07942-43c4-432c-a4c6-b3e62c913eee" providerId="ADAL" clId="{3686D316-6D1E-4E54-B5BF-CAB1CE61A977}" dt="2025-06-11T17:59:10.089" v="1326" actId="1076"/>
          <ac:grpSpMkLst>
            <pc:docMk/>
            <pc:sldMk cId="0" sldId="256"/>
            <ac:grpSpMk id="2" creationId="{00000000-0000-0000-0000-000000000000}"/>
          </ac:grpSpMkLst>
        </pc:grpChg>
      </pc:sldChg>
      <pc:sldChg chg="del">
        <pc:chgData name="Cristie Hanaway" userId="d0b07942-43c4-432c-a4c6-b3e62c913eee" providerId="ADAL" clId="{3686D316-6D1E-4E54-B5BF-CAB1CE61A977}" dt="2025-06-11T17:35:23.972" v="197" actId="2696"/>
        <pc:sldMkLst>
          <pc:docMk/>
          <pc:sldMk cId="0" sldId="265"/>
        </pc:sldMkLst>
      </pc:sldChg>
      <pc:sldChg chg="modSp mod">
        <pc:chgData name="Cristie Hanaway" userId="d0b07942-43c4-432c-a4c6-b3e62c913eee" providerId="ADAL" clId="{3686D316-6D1E-4E54-B5BF-CAB1CE61A977}" dt="2025-06-11T17:32:23.266" v="123" actId="20577"/>
        <pc:sldMkLst>
          <pc:docMk/>
          <pc:sldMk cId="0" sldId="266"/>
        </pc:sldMkLst>
        <pc:spChg chg="mod">
          <ac:chgData name="Cristie Hanaway" userId="d0b07942-43c4-432c-a4c6-b3e62c913eee" providerId="ADAL" clId="{3686D316-6D1E-4E54-B5BF-CAB1CE61A977}" dt="2025-06-11T17:32:23.266" v="123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 mod">
        <pc:chgData name="Cristie Hanaway" userId="d0b07942-43c4-432c-a4c6-b3e62c913eee" providerId="ADAL" clId="{3686D316-6D1E-4E54-B5BF-CAB1CE61A977}" dt="2025-06-11T17:47:10.036" v="666" actId="20577"/>
        <pc:sldMkLst>
          <pc:docMk/>
          <pc:sldMk cId="0" sldId="267"/>
        </pc:sldMkLst>
        <pc:spChg chg="mod">
          <ac:chgData name="Cristie Hanaway" userId="d0b07942-43c4-432c-a4c6-b3e62c913eee" providerId="ADAL" clId="{3686D316-6D1E-4E54-B5BF-CAB1CE61A977}" dt="2025-06-11T17:47:10.036" v="666" actId="20577"/>
          <ac:spMkLst>
            <pc:docMk/>
            <pc:sldMk cId="0" sldId="267"/>
            <ac:spMk id="3" creationId="{00000000-0000-0000-0000-000000000000}"/>
          </ac:spMkLst>
        </pc:spChg>
      </pc:sldChg>
      <pc:sldChg chg="ord">
        <pc:chgData name="Cristie Hanaway" userId="d0b07942-43c4-432c-a4c6-b3e62c913eee" providerId="ADAL" clId="{3686D316-6D1E-4E54-B5BF-CAB1CE61A977}" dt="2025-06-11T17:57:27.258" v="1215"/>
        <pc:sldMkLst>
          <pc:docMk/>
          <pc:sldMk cId="0" sldId="268"/>
        </pc:sldMkLst>
      </pc:sldChg>
      <pc:sldChg chg="modSp mod">
        <pc:chgData name="Cristie Hanaway" userId="d0b07942-43c4-432c-a4c6-b3e62c913eee" providerId="ADAL" clId="{3686D316-6D1E-4E54-B5BF-CAB1CE61A977}" dt="2025-06-11T17:56:17.989" v="1213" actId="20577"/>
        <pc:sldMkLst>
          <pc:docMk/>
          <pc:sldMk cId="0" sldId="269"/>
        </pc:sldMkLst>
        <pc:spChg chg="mod">
          <ac:chgData name="Cristie Hanaway" userId="d0b07942-43c4-432c-a4c6-b3e62c913eee" providerId="ADAL" clId="{3686D316-6D1E-4E54-B5BF-CAB1CE61A977}" dt="2025-06-11T17:56:17.989" v="1213" actId="20577"/>
          <ac:spMkLst>
            <pc:docMk/>
            <pc:sldMk cId="0" sldId="269"/>
            <ac:spMk id="3" creationId="{00000000-0000-0000-0000-000000000000}"/>
          </ac:spMkLst>
        </pc:spChg>
      </pc:sldChg>
      <pc:sldChg chg="modSp mod">
        <pc:chgData name="Cristie Hanaway" userId="d0b07942-43c4-432c-a4c6-b3e62c913eee" providerId="ADAL" clId="{3686D316-6D1E-4E54-B5BF-CAB1CE61A977}" dt="2025-06-11T17:58:36.066" v="1325" actId="20577"/>
        <pc:sldMkLst>
          <pc:docMk/>
          <pc:sldMk cId="0" sldId="270"/>
        </pc:sldMkLst>
        <pc:spChg chg="mod">
          <ac:chgData name="Cristie Hanaway" userId="d0b07942-43c4-432c-a4c6-b3e62c913eee" providerId="ADAL" clId="{3686D316-6D1E-4E54-B5BF-CAB1CE61A977}" dt="2025-06-11T17:58:36.066" v="1325" actId="20577"/>
          <ac:spMkLst>
            <pc:docMk/>
            <pc:sldMk cId="0" sldId="270"/>
            <ac:spMk id="3" creationId="{00000000-0000-0000-0000-000000000000}"/>
          </ac:spMkLst>
        </pc:spChg>
      </pc:sldChg>
      <pc:sldChg chg="modSp mod">
        <pc:chgData name="Cristie Hanaway" userId="d0b07942-43c4-432c-a4c6-b3e62c913eee" providerId="ADAL" clId="{3686D316-6D1E-4E54-B5BF-CAB1CE61A977}" dt="2025-06-11T18:01:59.916" v="1379" actId="20577"/>
        <pc:sldMkLst>
          <pc:docMk/>
          <pc:sldMk cId="0" sldId="271"/>
        </pc:sldMkLst>
        <pc:spChg chg="mod">
          <ac:chgData name="Cristie Hanaway" userId="d0b07942-43c4-432c-a4c6-b3e62c913eee" providerId="ADAL" clId="{3686D316-6D1E-4E54-B5BF-CAB1CE61A977}" dt="2025-06-11T18:01:59.916" v="1379" actId="20577"/>
          <ac:spMkLst>
            <pc:docMk/>
            <pc:sldMk cId="0" sldId="271"/>
            <ac:spMk id="3" creationId="{00000000-0000-0000-0000-000000000000}"/>
          </ac:spMkLst>
        </pc:spChg>
      </pc:sldChg>
      <pc:sldChg chg="modSp add mod ord">
        <pc:chgData name="Cristie Hanaway" userId="d0b07942-43c4-432c-a4c6-b3e62c913eee" providerId="ADAL" clId="{3686D316-6D1E-4E54-B5BF-CAB1CE61A977}" dt="2025-06-11T17:55:16.509" v="1134" actId="20577"/>
        <pc:sldMkLst>
          <pc:docMk/>
          <pc:sldMk cId="192139634" sldId="273"/>
        </pc:sldMkLst>
        <pc:spChg chg="mod">
          <ac:chgData name="Cristie Hanaway" userId="d0b07942-43c4-432c-a4c6-b3e62c913eee" providerId="ADAL" clId="{3686D316-6D1E-4E54-B5BF-CAB1CE61A977}" dt="2025-06-11T17:55:16.509" v="1134" actId="20577"/>
          <ac:spMkLst>
            <pc:docMk/>
            <pc:sldMk cId="192139634" sldId="273"/>
            <ac:spMk id="3" creationId="{67730A12-6283-5512-A163-FFDDD96C178C}"/>
          </ac:spMkLst>
        </pc:spChg>
      </pc:sldChg>
      <pc:sldChg chg="new del">
        <pc:chgData name="Cristie Hanaway" userId="d0b07942-43c4-432c-a4c6-b3e62c913eee" providerId="ADAL" clId="{3686D316-6D1E-4E54-B5BF-CAB1CE61A977}" dt="2025-06-11T17:48:14.508" v="669" actId="2696"/>
        <pc:sldMkLst>
          <pc:docMk/>
          <pc:sldMk cId="267180069" sldId="273"/>
        </pc:sldMkLst>
      </pc:sldChg>
      <pc:sldChg chg="add del">
        <pc:chgData name="Cristie Hanaway" userId="d0b07942-43c4-432c-a4c6-b3e62c913eee" providerId="ADAL" clId="{3686D316-6D1E-4E54-B5BF-CAB1CE61A977}" dt="2025-06-11T17:48:23.547" v="670" actId="2696"/>
        <pc:sldMkLst>
          <pc:docMk/>
          <pc:sldMk cId="684538768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62792" y="532013"/>
            <a:ext cx="8077200" cy="974090"/>
          </a:xfrm>
          <a:custGeom>
            <a:avLst/>
            <a:gdLst/>
            <a:ahLst/>
            <a:cxnLst/>
            <a:rect l="l" t="t" r="r" b="b"/>
            <a:pathLst>
              <a:path w="8077200" h="974090">
                <a:moveTo>
                  <a:pt x="8077200" y="973510"/>
                </a:moveTo>
                <a:lnTo>
                  <a:pt x="0" y="973510"/>
                </a:lnTo>
                <a:lnTo>
                  <a:pt x="0" y="0"/>
                </a:lnTo>
                <a:lnTo>
                  <a:pt x="8077200" y="0"/>
                </a:lnTo>
                <a:lnTo>
                  <a:pt x="8077200" y="97351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0519" y="459351"/>
            <a:ext cx="3507104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92363" y="2017111"/>
            <a:ext cx="8228330" cy="3983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228600" y="-43675"/>
            <a:ext cx="12192000" cy="4673600"/>
            <a:chOff x="0" y="0"/>
            <a:chExt cx="12192000" cy="4673600"/>
          </a:xfrm>
        </p:grpSpPr>
        <p:sp>
          <p:nvSpPr>
            <p:cNvPr id="3" name="object 3"/>
            <p:cNvSpPr/>
            <p:nvPr/>
          </p:nvSpPr>
          <p:spPr>
            <a:xfrm>
              <a:off x="0" y="4305300"/>
              <a:ext cx="12192000" cy="342900"/>
            </a:xfrm>
            <a:custGeom>
              <a:avLst/>
              <a:gdLst/>
              <a:ahLst/>
              <a:cxnLst/>
              <a:rect l="l" t="t" r="r" b="b"/>
              <a:pathLst>
                <a:path w="12192000" h="342900">
                  <a:moveTo>
                    <a:pt x="12192000" y="342900"/>
                  </a:moveTo>
                  <a:lnTo>
                    <a:pt x="0" y="342900"/>
                  </a:lnTo>
                  <a:lnTo>
                    <a:pt x="0" y="0"/>
                  </a:lnTo>
                  <a:lnTo>
                    <a:pt x="12192000" y="0"/>
                  </a:lnTo>
                  <a:lnTo>
                    <a:pt x="12192000" y="342900"/>
                  </a:lnTo>
                  <a:close/>
                </a:path>
              </a:pathLst>
            </a:custGeom>
            <a:solidFill>
              <a:srgbClr val="BE7E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192000" cy="4305300"/>
            </a:xfrm>
            <a:custGeom>
              <a:avLst/>
              <a:gdLst/>
              <a:ahLst/>
              <a:cxnLst/>
              <a:rect l="l" t="t" r="r" b="b"/>
              <a:pathLst>
                <a:path w="12192000" h="4305300">
                  <a:moveTo>
                    <a:pt x="12192000" y="4305300"/>
                  </a:moveTo>
                  <a:lnTo>
                    <a:pt x="0" y="4305300"/>
                  </a:lnTo>
                  <a:lnTo>
                    <a:pt x="0" y="0"/>
                  </a:lnTo>
                  <a:lnTo>
                    <a:pt x="12192000" y="0"/>
                  </a:lnTo>
                  <a:lnTo>
                    <a:pt x="12192000" y="4305300"/>
                  </a:lnTo>
                  <a:close/>
                </a:path>
              </a:pathLst>
            </a:custGeom>
            <a:solidFill>
              <a:srgbClr val="1A1B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4645879"/>
              <a:ext cx="12192000" cy="27940"/>
            </a:xfrm>
            <a:custGeom>
              <a:avLst/>
              <a:gdLst/>
              <a:ahLst/>
              <a:cxnLst/>
              <a:rect l="l" t="t" r="r" b="b"/>
              <a:pathLst>
                <a:path w="12192000" h="27939">
                  <a:moveTo>
                    <a:pt x="12192000" y="27432"/>
                  </a:moveTo>
                  <a:lnTo>
                    <a:pt x="0" y="27432"/>
                  </a:lnTo>
                  <a:lnTo>
                    <a:pt x="0" y="0"/>
                  </a:lnTo>
                  <a:lnTo>
                    <a:pt x="12192000" y="0"/>
                  </a:lnTo>
                  <a:lnTo>
                    <a:pt x="12192000" y="27432"/>
                  </a:lnTo>
                  <a:close/>
                </a:path>
              </a:pathLst>
            </a:custGeom>
            <a:solidFill>
              <a:srgbClr val="8064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064825" y="4858236"/>
            <a:ext cx="26384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7485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Calibri"/>
                <a:cs typeface="Calibri"/>
              </a:rPr>
              <a:t>Mary-</a:t>
            </a:r>
            <a:r>
              <a:rPr sz="2000" dirty="0">
                <a:latin typeface="Calibri"/>
                <a:cs typeface="Calibri"/>
              </a:rPr>
              <a:t>Joy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Howes,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Esq.</a:t>
            </a:r>
            <a:endParaRPr sz="2000">
              <a:latin typeface="Calibri"/>
              <a:cs typeface="Calibri"/>
            </a:endParaRPr>
          </a:p>
          <a:p>
            <a:pPr marL="12700" marR="5080" indent="91821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Partner Lombardi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Law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Group,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LLC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61203" y="1231593"/>
            <a:ext cx="9010650" cy="174434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ctr">
              <a:lnSpc>
                <a:spcPct val="100899"/>
              </a:lnSpc>
              <a:spcBef>
                <a:spcPts val="70"/>
              </a:spcBef>
            </a:pPr>
            <a:r>
              <a:rPr sz="2800" b="0" spc="70" dirty="0">
                <a:latin typeface="Times New Roman"/>
                <a:cs typeface="Times New Roman"/>
              </a:rPr>
              <a:t>ADVANCING</a:t>
            </a:r>
            <a:r>
              <a:rPr sz="2800" b="0" spc="150" dirty="0">
                <a:latin typeface="Times New Roman"/>
                <a:cs typeface="Times New Roman"/>
              </a:rPr>
              <a:t> </a:t>
            </a:r>
            <a:r>
              <a:rPr sz="2800" b="0" spc="114" dirty="0">
                <a:latin typeface="Times New Roman"/>
                <a:cs typeface="Times New Roman"/>
              </a:rPr>
              <a:t>AFFORDABLE</a:t>
            </a:r>
            <a:r>
              <a:rPr sz="2800" b="0" spc="310" dirty="0">
                <a:latin typeface="Times New Roman"/>
                <a:cs typeface="Times New Roman"/>
              </a:rPr>
              <a:t> </a:t>
            </a:r>
            <a:r>
              <a:rPr sz="2800" b="0" spc="105" dirty="0">
                <a:latin typeface="Times New Roman"/>
                <a:cs typeface="Times New Roman"/>
              </a:rPr>
              <a:t>HOUSING</a:t>
            </a:r>
            <a:r>
              <a:rPr sz="2800" b="0" spc="310" dirty="0">
                <a:latin typeface="Times New Roman"/>
                <a:cs typeface="Times New Roman"/>
              </a:rPr>
              <a:t> </a:t>
            </a:r>
            <a:r>
              <a:rPr sz="2800" b="0" spc="114" dirty="0">
                <a:latin typeface="Times New Roman"/>
                <a:cs typeface="Times New Roman"/>
              </a:rPr>
              <a:t>SOLUTIONS </a:t>
            </a:r>
            <a:r>
              <a:rPr sz="2800" b="0" spc="55" dirty="0">
                <a:latin typeface="Times New Roman"/>
                <a:cs typeface="Times New Roman"/>
              </a:rPr>
              <a:t>IN</a:t>
            </a:r>
            <a:r>
              <a:rPr sz="2800" b="0" spc="300" dirty="0">
                <a:latin typeface="Times New Roman"/>
                <a:cs typeface="Times New Roman"/>
              </a:rPr>
              <a:t> </a:t>
            </a:r>
            <a:r>
              <a:rPr sz="2800" b="0" spc="100" dirty="0">
                <a:latin typeface="Times New Roman"/>
                <a:cs typeface="Times New Roman"/>
              </a:rPr>
              <a:t>RHODE</a:t>
            </a:r>
            <a:r>
              <a:rPr sz="2800" b="0" spc="310" dirty="0">
                <a:latin typeface="Times New Roman"/>
                <a:cs typeface="Times New Roman"/>
              </a:rPr>
              <a:t> </a:t>
            </a:r>
            <a:r>
              <a:rPr sz="2800" b="0" spc="100" dirty="0">
                <a:latin typeface="Times New Roman"/>
                <a:cs typeface="Times New Roman"/>
              </a:rPr>
              <a:t>ISLAND</a:t>
            </a:r>
            <a:r>
              <a:rPr sz="2800" b="0" spc="254" dirty="0">
                <a:latin typeface="Times New Roman"/>
                <a:cs typeface="Times New Roman"/>
              </a:rPr>
              <a:t> </a:t>
            </a:r>
            <a:r>
              <a:rPr sz="2800" b="0" spc="100" dirty="0">
                <a:latin typeface="Times New Roman"/>
                <a:cs typeface="Times New Roman"/>
              </a:rPr>
              <a:t>WHILE</a:t>
            </a:r>
            <a:r>
              <a:rPr sz="2800" b="0" spc="310" dirty="0">
                <a:latin typeface="Times New Roman"/>
                <a:cs typeface="Times New Roman"/>
              </a:rPr>
              <a:t> </a:t>
            </a:r>
            <a:r>
              <a:rPr sz="2800" b="0" spc="110" dirty="0">
                <a:latin typeface="Times New Roman"/>
                <a:cs typeface="Times New Roman"/>
              </a:rPr>
              <a:t>UPHOLDING</a:t>
            </a:r>
            <a:r>
              <a:rPr sz="2800" b="0" spc="254" dirty="0">
                <a:latin typeface="Times New Roman"/>
                <a:cs typeface="Times New Roman"/>
              </a:rPr>
              <a:t> </a:t>
            </a:r>
            <a:r>
              <a:rPr sz="2800" b="0" spc="105" dirty="0">
                <a:latin typeface="Times New Roman"/>
                <a:cs typeface="Times New Roman"/>
              </a:rPr>
              <a:t>THE </a:t>
            </a:r>
            <a:r>
              <a:rPr sz="2800" b="0" spc="110" dirty="0">
                <a:latin typeface="Times New Roman"/>
                <a:cs typeface="Times New Roman"/>
              </a:rPr>
              <a:t>CONSUMER</a:t>
            </a:r>
            <a:r>
              <a:rPr sz="2800" b="0" spc="320" dirty="0">
                <a:latin typeface="Times New Roman"/>
                <a:cs typeface="Times New Roman"/>
              </a:rPr>
              <a:t> </a:t>
            </a:r>
            <a:r>
              <a:rPr sz="2800" b="0" spc="110" dirty="0">
                <a:latin typeface="Times New Roman"/>
                <a:cs typeface="Times New Roman"/>
              </a:rPr>
              <a:t>PROTECTIONS</a:t>
            </a:r>
            <a:r>
              <a:rPr sz="2800" b="0" spc="315" dirty="0">
                <a:latin typeface="Times New Roman"/>
                <a:cs typeface="Times New Roman"/>
              </a:rPr>
              <a:t> </a:t>
            </a:r>
            <a:r>
              <a:rPr sz="2800" b="0" spc="50" dirty="0">
                <a:latin typeface="Times New Roman"/>
                <a:cs typeface="Times New Roman"/>
              </a:rPr>
              <a:t>OF</a:t>
            </a:r>
            <a:r>
              <a:rPr sz="2800" b="0" spc="260" dirty="0">
                <a:latin typeface="Times New Roman"/>
                <a:cs typeface="Times New Roman"/>
              </a:rPr>
              <a:t> </a:t>
            </a:r>
            <a:r>
              <a:rPr sz="2800" b="0" spc="80" dirty="0">
                <a:latin typeface="Times New Roman"/>
                <a:cs typeface="Times New Roman"/>
              </a:rPr>
              <a:t>THE</a:t>
            </a:r>
            <a:r>
              <a:rPr sz="2800" b="0" spc="320" dirty="0">
                <a:latin typeface="Times New Roman"/>
                <a:cs typeface="Times New Roman"/>
              </a:rPr>
              <a:t> </a:t>
            </a:r>
            <a:r>
              <a:rPr sz="2800" b="0" spc="120" dirty="0">
                <a:latin typeface="Times New Roman"/>
                <a:cs typeface="Times New Roman"/>
              </a:rPr>
              <a:t>RHODE </a:t>
            </a:r>
            <a:r>
              <a:rPr sz="2800" b="0" spc="100" dirty="0">
                <a:latin typeface="Times New Roman"/>
                <a:cs typeface="Times New Roman"/>
              </a:rPr>
              <a:t>ISLAND</a:t>
            </a:r>
            <a:r>
              <a:rPr sz="2800" b="0" spc="320" dirty="0">
                <a:latin typeface="Times New Roman"/>
                <a:cs typeface="Times New Roman"/>
              </a:rPr>
              <a:t> </a:t>
            </a:r>
            <a:r>
              <a:rPr sz="2800" b="0" spc="110" dirty="0">
                <a:latin typeface="Times New Roman"/>
                <a:cs typeface="Times New Roman"/>
              </a:rPr>
              <a:t>CONDOMINIUM</a:t>
            </a:r>
            <a:r>
              <a:rPr sz="2800" b="0" spc="170" dirty="0">
                <a:latin typeface="Times New Roman"/>
                <a:cs typeface="Times New Roman"/>
              </a:rPr>
              <a:t> </a:t>
            </a:r>
            <a:r>
              <a:rPr sz="2800" b="0" spc="125" dirty="0">
                <a:latin typeface="Times New Roman"/>
                <a:cs typeface="Times New Roman"/>
              </a:rPr>
              <a:t>ACT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71925" y="4368907"/>
            <a:ext cx="204406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PRESENTED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BY: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26647" y="6048072"/>
            <a:ext cx="2341481" cy="54083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312111" y="4754943"/>
            <a:ext cx="260604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Cristie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Hanaway Executive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Vice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President </a:t>
            </a:r>
            <a:r>
              <a:rPr sz="2000" dirty="0">
                <a:latin typeface="Calibri"/>
                <a:cs typeface="Calibri"/>
              </a:rPr>
              <a:t>Hilb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Group|New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England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39000" y="5689600"/>
            <a:ext cx="3153272" cy="11069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4530"/>
              </a:lnSpc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Potential</a:t>
            </a:r>
            <a:r>
              <a:rPr sz="40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Solutions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4000" b="1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Developments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62792" y="2730609"/>
            <a:ext cx="8077200" cy="28803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SzPct val="103571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Mandate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lower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%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allocations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affordable</a:t>
            </a:r>
            <a:r>
              <a:rPr sz="2800" spc="-1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units </a:t>
            </a:r>
            <a:r>
              <a:rPr sz="2800" dirty="0">
                <a:latin typeface="Calibri"/>
                <a:cs typeface="Calibri"/>
              </a:rPr>
              <a:t>as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allowed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per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2006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statutory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amendment (cannot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change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%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retroactively)</a:t>
            </a:r>
            <a:endParaRPr sz="2800" dirty="0">
              <a:latin typeface="Calibri"/>
              <a:cs typeface="Calibri"/>
            </a:endParaRPr>
          </a:p>
          <a:p>
            <a:pPr marL="241300" marR="226060" indent="-228600">
              <a:lnSpc>
                <a:spcPts val="3020"/>
              </a:lnSpc>
              <a:spcBef>
                <a:spcPts val="500"/>
              </a:spcBef>
              <a:buSzPct val="103571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All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owners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notice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responsibility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onset-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consumer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protection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concerns</a:t>
            </a:r>
            <a:endParaRPr sz="2800" dirty="0">
              <a:latin typeface="Calibri"/>
              <a:cs typeface="Calibri"/>
            </a:endParaRPr>
          </a:p>
          <a:p>
            <a:pPr marL="241300" marR="580390" indent="-228600">
              <a:lnSpc>
                <a:spcPts val="3020"/>
              </a:lnSpc>
              <a:spcBef>
                <a:spcPts val="500"/>
              </a:spcBef>
              <a:buSzPct val="103571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Allocations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meet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statutory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requirements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dirty="0">
                <a:latin typeface="Calibri"/>
                <a:cs typeface="Calibri"/>
              </a:rPr>
              <a:t>100%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funding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assessments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5"/>
            <a:ext cx="8077200" cy="1146810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5715" rIns="0" bIns="0" rtlCol="0">
            <a:spAutoFit/>
          </a:bodyPr>
          <a:lstStyle/>
          <a:p>
            <a:pPr marL="2185670" marR="2173605" indent="34925">
              <a:lnSpc>
                <a:spcPts val="4490"/>
              </a:lnSpc>
              <a:spcBef>
                <a:spcPts val="45"/>
              </a:spcBef>
            </a:pPr>
            <a:r>
              <a:rPr sz="3200" dirty="0"/>
              <a:t>Potential</a:t>
            </a:r>
            <a:r>
              <a:rPr sz="3200" spc="-245" dirty="0"/>
              <a:t> </a:t>
            </a:r>
            <a:r>
              <a:rPr sz="3200" spc="-10" dirty="0"/>
              <a:t>Solutions </a:t>
            </a:r>
            <a:r>
              <a:rPr sz="3200" dirty="0"/>
              <a:t>New</a:t>
            </a:r>
            <a:r>
              <a:rPr sz="3200" spc="-10" dirty="0"/>
              <a:t> Developments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562793" y="2460353"/>
            <a:ext cx="8552122" cy="4383058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469900" marR="1870075">
              <a:lnSpc>
                <a:spcPct val="78600"/>
              </a:lnSpc>
              <a:spcBef>
                <a:spcPts val="919"/>
              </a:spcBef>
            </a:pPr>
            <a:r>
              <a:rPr lang="en-US" sz="24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Developer Set-Aside or Capitalized Reserve for Affordable Units</a:t>
            </a:r>
          </a:p>
          <a:p>
            <a:pPr marL="469900" marR="1870075">
              <a:lnSpc>
                <a:spcPct val="78600"/>
              </a:lnSpc>
              <a:spcBef>
                <a:spcPts val="919"/>
              </a:spcBef>
            </a:pPr>
            <a:endParaRPr sz="2400" dirty="0">
              <a:latin typeface="Calibri"/>
              <a:cs typeface="Calibri"/>
            </a:endParaRPr>
          </a:p>
          <a:p>
            <a:pPr marL="355600" marR="5080" indent="-342900">
              <a:lnSpc>
                <a:spcPct val="75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At Development or conversion, require developer to:</a:t>
            </a:r>
          </a:p>
          <a:p>
            <a:pPr marL="355600" marR="5080" lvl="2" indent="-342900">
              <a:lnSpc>
                <a:spcPct val="75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Fund long-term reserve specifically for covering fees/Assessments on affordable units</a:t>
            </a:r>
          </a:p>
          <a:p>
            <a:pPr marL="355600" marR="5080" lvl="2" indent="-342900">
              <a:lnSpc>
                <a:spcPct val="75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Place funds in escrow or reserve for predictable use</a:t>
            </a:r>
          </a:p>
          <a:p>
            <a:pPr marL="355600" marR="5080" lvl="2" indent="-342900">
              <a:lnSpc>
                <a:spcPct val="75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This is common in Massachusetts affordable housing projects (like 40B) and helps prevent inequitably making other unit owners pay extra costs.</a:t>
            </a:r>
          </a:p>
          <a:p>
            <a:pPr marL="355600" marR="5080" lvl="2" indent="-342900">
              <a:lnSpc>
                <a:spcPct val="7500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Developer could potentially receive additional tax credits.</a:t>
            </a:r>
          </a:p>
          <a:p>
            <a:pPr marL="12700" marR="5080">
              <a:lnSpc>
                <a:spcPct val="75000"/>
              </a:lnSpc>
              <a:spcBef>
                <a:spcPts val="1030"/>
              </a:spcBef>
            </a:pPr>
            <a:endParaRPr lang="en-US"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4BDDD-BD01-1A3D-FE51-11475FD28D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3A7CAEA-09AA-74C0-833A-995EB0C27F1F}"/>
              </a:ext>
            </a:extLst>
          </p:cNvPr>
          <p:cNvSpPr txBox="1"/>
          <p:nvPr/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4530"/>
              </a:lnSpc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Potential</a:t>
            </a:r>
            <a:r>
              <a:rPr sz="40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Solutions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Existing</a:t>
            </a:r>
            <a:r>
              <a:rPr sz="400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Developments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7730A12-6283-5512-A163-FFDDD96C178C}"/>
              </a:ext>
            </a:extLst>
          </p:cNvPr>
          <p:cNvSpPr txBox="1"/>
          <p:nvPr/>
        </p:nvSpPr>
        <p:spPr>
          <a:xfrm>
            <a:off x="1562792" y="2653167"/>
            <a:ext cx="8077199" cy="3406702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565"/>
              </a:spcBef>
            </a:pPr>
            <a:r>
              <a:rPr lang="en-US" sz="2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Treat Increasing Condo Fees for Affordable Condo Units Similarly to Low Income Rental Subsidies</a:t>
            </a:r>
            <a:endParaRPr sz="2400" u="sng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endParaRPr lang="en-US" sz="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55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Restricted deed owner pays mortgage &amp; original condo fee</a:t>
            </a:r>
          </a:p>
          <a:p>
            <a:pPr marL="355600" indent="-342900">
              <a:lnSpc>
                <a:spcPct val="100000"/>
              </a:lnSpc>
              <a:spcBef>
                <a:spcPts val="355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Based on Income &amp; other factors, increases in monthly condo fees outside of guidance limits would be treated in the same manner as rental subsidies</a:t>
            </a:r>
          </a:p>
          <a:p>
            <a:pPr marL="355600" indent="-342900">
              <a:lnSpc>
                <a:spcPct val="100000"/>
              </a:lnSpc>
              <a:spcBef>
                <a:spcPts val="355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/>
                <a:cs typeface="Calibri"/>
              </a:rPr>
              <a:t>Annual requalification should apply</a:t>
            </a: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13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4530"/>
              </a:lnSpc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Potential</a:t>
            </a:r>
            <a:r>
              <a:rPr sz="40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Solutions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Existing</a:t>
            </a:r>
            <a:r>
              <a:rPr sz="400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Developments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1" y="2653167"/>
            <a:ext cx="7206614" cy="2196114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565"/>
              </a:spcBef>
            </a:pP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Public</a:t>
            </a:r>
            <a:r>
              <a:rPr sz="3200" u="sng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ownership</a:t>
            </a:r>
            <a:r>
              <a:rPr sz="32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3200" u="sng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Affordable</a:t>
            </a:r>
            <a:r>
              <a:rPr sz="3200" u="sng" spc="-1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Units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housing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authority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owns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condominium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units</a:t>
            </a:r>
            <a:endParaRPr lang="en-US" sz="24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endParaRPr lang="en-US" sz="24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lang="en-US" sz="2400" spc="-10" dirty="0">
                <a:latin typeface="Calibri"/>
                <a:cs typeface="Calibri"/>
              </a:rPr>
              <a:t>Con:  Removes Ownership opportunities for low income individual/families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4530"/>
              </a:lnSpc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Potential</a:t>
            </a:r>
            <a:r>
              <a:rPr sz="40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Solutions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Existing</a:t>
            </a:r>
            <a:r>
              <a:rPr sz="400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Developments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4740" y="2712637"/>
            <a:ext cx="6889750" cy="171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Shared</a:t>
            </a:r>
            <a:r>
              <a:rPr sz="3200" u="sng" spc="-1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Service</a:t>
            </a:r>
            <a:r>
              <a:rPr sz="3200" u="sng" spc="-1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Agreements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ct val="75000"/>
              </a:lnSpc>
              <a:spcBef>
                <a:spcPts val="810"/>
              </a:spcBef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municipality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housing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authority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certain </a:t>
            </a:r>
            <a:r>
              <a:rPr sz="2400" dirty="0">
                <a:latin typeface="Calibri"/>
                <a:cs typeface="Calibri"/>
              </a:rPr>
              <a:t>services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such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snow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removal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landscaping proportionate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affordable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units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offset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fees </a:t>
            </a:r>
            <a:r>
              <a:rPr sz="2400" spc="-10" dirty="0">
                <a:latin typeface="Calibri"/>
                <a:cs typeface="Calibri"/>
              </a:rPr>
              <a:t>indirectly.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4530"/>
              </a:lnSpc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Potential</a:t>
            </a:r>
            <a:r>
              <a:rPr sz="40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Solutions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Existing</a:t>
            </a:r>
            <a:r>
              <a:rPr sz="400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Developments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62792" y="2209800"/>
            <a:ext cx="8106145" cy="4069447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12700" marR="337185">
              <a:lnSpc>
                <a:spcPct val="70100"/>
              </a:lnSpc>
              <a:spcBef>
                <a:spcPts val="1245"/>
              </a:spcBef>
            </a:pPr>
            <a:r>
              <a:rPr lang="en-US"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Potential Sources of Funding</a:t>
            </a:r>
            <a:endParaRPr sz="3200" dirty="0">
              <a:latin typeface="Calibri"/>
              <a:cs typeface="Calibri"/>
            </a:endParaRPr>
          </a:p>
          <a:p>
            <a:pPr marL="69850">
              <a:lnSpc>
                <a:spcPts val="2680"/>
              </a:lnSpc>
            </a:pPr>
            <a:r>
              <a:rPr sz="2400" spc="-20" dirty="0">
                <a:latin typeface="Calibri"/>
                <a:cs typeface="Calibri"/>
              </a:rPr>
              <a:t>-</a:t>
            </a:r>
            <a:r>
              <a:rPr lang="en-US" sz="2400" spc="-20" dirty="0">
                <a:latin typeface="Calibri"/>
                <a:cs typeface="Calibri"/>
              </a:rPr>
              <a:t>Rhode Island Housing</a:t>
            </a:r>
          </a:p>
          <a:p>
            <a:pPr marL="69850">
              <a:lnSpc>
                <a:spcPts val="2680"/>
              </a:lnSpc>
            </a:pPr>
            <a:r>
              <a:rPr lang="en-US" sz="2400" spc="-20" dirty="0">
                <a:latin typeface="Calibri"/>
                <a:cs typeface="Calibri"/>
              </a:rPr>
              <a:t>-</a:t>
            </a:r>
            <a:r>
              <a:rPr sz="2400" dirty="0">
                <a:latin typeface="Calibri"/>
                <a:cs typeface="Calibri"/>
              </a:rPr>
              <a:t>HOME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investment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partnership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program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(HOME)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25" dirty="0">
                <a:latin typeface="Calibri"/>
                <a:cs typeface="Calibri"/>
              </a:rPr>
              <a:t>-</a:t>
            </a:r>
            <a:r>
              <a:rPr sz="2400" spc="-10" dirty="0">
                <a:latin typeface="Calibri"/>
                <a:cs typeface="Calibri"/>
              </a:rPr>
              <a:t>structure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subsidize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condo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fees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capital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repairs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25" dirty="0">
                <a:latin typeface="Calibri"/>
                <a:cs typeface="Calibri"/>
              </a:rPr>
              <a:t>-</a:t>
            </a:r>
            <a:r>
              <a:rPr sz="2400" dirty="0">
                <a:latin typeface="Calibri"/>
                <a:cs typeface="Calibri"/>
              </a:rPr>
              <a:t>income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verification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/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affordability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compliance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periods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-Community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Development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Block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Grants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(CDBG)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35" dirty="0">
                <a:latin typeface="Calibri"/>
                <a:cs typeface="Calibri"/>
              </a:rPr>
              <a:t>-</a:t>
            </a:r>
            <a:r>
              <a:rPr sz="2400" dirty="0">
                <a:latin typeface="Calibri"/>
                <a:cs typeface="Calibri"/>
              </a:rPr>
              <a:t>condo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common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area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repairs</a:t>
            </a:r>
            <a:endParaRPr sz="2400" dirty="0">
              <a:latin typeface="Calibri"/>
              <a:cs typeface="Calibri"/>
            </a:endParaRPr>
          </a:p>
          <a:p>
            <a:pPr marL="469900" marR="464820">
              <a:lnSpc>
                <a:spcPts val="2300"/>
              </a:lnSpc>
              <a:spcBef>
                <a:spcPts val="610"/>
              </a:spcBef>
            </a:pPr>
            <a:r>
              <a:rPr sz="2400" spc="-25" dirty="0">
                <a:latin typeface="Calibri"/>
                <a:cs typeface="Calibri"/>
              </a:rPr>
              <a:t>-available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entitlement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communities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(Pawtucket, </a:t>
            </a:r>
            <a:r>
              <a:rPr sz="2400" spc="-20" dirty="0">
                <a:latin typeface="Calibri"/>
                <a:cs typeface="Calibri"/>
              </a:rPr>
              <a:t>Warwick,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Cranston,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providence)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775"/>
              </a:lnSpc>
            </a:pPr>
            <a:r>
              <a:rPr sz="2400" spc="-95" dirty="0">
                <a:latin typeface="Calibri"/>
                <a:cs typeface="Calibri"/>
              </a:rPr>
              <a:t>-</a:t>
            </a:r>
            <a:r>
              <a:rPr sz="2400" spc="-10" dirty="0">
                <a:latin typeface="Calibri"/>
                <a:cs typeface="Calibri"/>
              </a:rPr>
              <a:t>American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Rescue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Plan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Act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(ARPA)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State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Housing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Trust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Funds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marL="612775">
              <a:lnSpc>
                <a:spcPts val="4530"/>
              </a:lnSpc>
            </a:pPr>
            <a:r>
              <a:rPr sz="4000" dirty="0"/>
              <a:t>Reporting</a:t>
            </a:r>
            <a:r>
              <a:rPr sz="4000" spc="-245" dirty="0"/>
              <a:t> </a:t>
            </a:r>
            <a:r>
              <a:rPr sz="4000" spc="-10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62793" y="2047946"/>
            <a:ext cx="8006656" cy="182550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5600" marR="5080" indent="-342900">
              <a:lnSpc>
                <a:spcPts val="3779"/>
              </a:lnSpc>
              <a:spcBef>
                <a:spcPts val="575"/>
              </a:spcBef>
              <a:buSzPct val="102857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Concerns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reporting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requirements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proposed</a:t>
            </a:r>
            <a:r>
              <a:rPr sz="2400" spc="-1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legislation</a:t>
            </a:r>
            <a:endParaRPr sz="2400" dirty="0">
              <a:latin typeface="Calibri"/>
              <a:cs typeface="Calibri"/>
            </a:endParaRPr>
          </a:p>
          <a:p>
            <a:pPr marL="354965" indent="-342265">
              <a:lnSpc>
                <a:spcPts val="4050"/>
              </a:lnSpc>
              <a:buSzPct val="102857"/>
              <a:buChar char="•"/>
              <a:tabLst>
                <a:tab pos="354965" algn="l"/>
              </a:tabLst>
            </a:pPr>
            <a:r>
              <a:rPr sz="2400" spc="-55" dirty="0">
                <a:latin typeface="Calibri"/>
                <a:cs typeface="Calibri"/>
              </a:rPr>
              <a:t>Volunteer</a:t>
            </a:r>
            <a:r>
              <a:rPr sz="2400" spc="-1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members/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paid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mgmt.</a:t>
            </a:r>
            <a:endParaRPr sz="24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SzPct val="102857"/>
              <a:buChar char="•"/>
              <a:tabLst>
                <a:tab pos="354965" algn="l"/>
              </a:tabLst>
            </a:pPr>
            <a:r>
              <a:rPr sz="2400" spc="-25" dirty="0">
                <a:latin typeface="Calibri"/>
                <a:cs typeface="Calibri"/>
              </a:rPr>
              <a:t>Existing</a:t>
            </a:r>
            <a:r>
              <a:rPr sz="2400" spc="-1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mandate</a:t>
            </a:r>
            <a:r>
              <a:rPr sz="2400" spc="-1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1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give</a:t>
            </a:r>
            <a:r>
              <a:rPr sz="2400" spc="-1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owner’s</a:t>
            </a:r>
            <a:r>
              <a:rPr lang="en-US" sz="2400" spc="-10" dirty="0">
                <a:latin typeface="Calibri"/>
                <a:cs typeface="Calibri"/>
              </a:rPr>
              <a:t> records within 30 days</a:t>
            </a:r>
            <a:endParaRPr sz="2400" dirty="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Questions?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100" y="1727200"/>
            <a:ext cx="8077200" cy="43769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marL="498475">
              <a:lnSpc>
                <a:spcPts val="4530"/>
              </a:lnSpc>
            </a:pPr>
            <a:r>
              <a:rPr sz="4000" dirty="0"/>
              <a:t>What</a:t>
            </a:r>
            <a:r>
              <a:rPr sz="4000" spc="-90" dirty="0"/>
              <a:t> </a:t>
            </a:r>
            <a:r>
              <a:rPr sz="4000" dirty="0"/>
              <a:t>is</a:t>
            </a:r>
            <a:r>
              <a:rPr sz="4000" spc="-80" dirty="0"/>
              <a:t> </a:t>
            </a:r>
            <a:r>
              <a:rPr sz="4000" dirty="0"/>
              <a:t>a</a:t>
            </a:r>
            <a:r>
              <a:rPr sz="4000" spc="-75" dirty="0"/>
              <a:t> </a:t>
            </a:r>
            <a:r>
              <a:rPr sz="4000" spc="-10" dirty="0"/>
              <a:t>Condominium?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61522" y="2031594"/>
            <a:ext cx="8075930" cy="3078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2570" marR="944880" indent="-22987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242570" algn="l"/>
              </a:tabLst>
            </a:pPr>
            <a:r>
              <a:rPr sz="2400" spc="-25" dirty="0">
                <a:latin typeface="Calibri"/>
                <a:cs typeface="Calibri"/>
              </a:rPr>
              <a:t>Ownership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single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unit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multi-</a:t>
            </a:r>
            <a:r>
              <a:rPr sz="2400" dirty="0">
                <a:latin typeface="Calibri"/>
                <a:cs typeface="Calibri"/>
              </a:rPr>
              <a:t>unit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project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 </a:t>
            </a:r>
            <a:r>
              <a:rPr sz="2400" spc="-10" dirty="0">
                <a:latin typeface="Calibri"/>
                <a:cs typeface="Calibri"/>
              </a:rPr>
              <a:t>undivided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interest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common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common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areas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facilities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property.</a:t>
            </a:r>
            <a:endParaRPr sz="2400" dirty="0">
              <a:latin typeface="Calibri"/>
              <a:cs typeface="Calibri"/>
            </a:endParaRPr>
          </a:p>
          <a:p>
            <a:pPr marL="241935" indent="-229235" algn="just">
              <a:lnSpc>
                <a:spcPct val="100000"/>
              </a:lnSpc>
              <a:spcBef>
                <a:spcPts val="500"/>
              </a:spcBef>
              <a:buChar char="•"/>
              <a:tabLst>
                <a:tab pos="241935" algn="l"/>
              </a:tabLst>
            </a:pPr>
            <a:r>
              <a:rPr sz="2400" spc="-60" dirty="0">
                <a:latin typeface="Calibri"/>
                <a:cs typeface="Calibri"/>
              </a:rPr>
              <a:t>Two</a:t>
            </a:r>
            <a:r>
              <a:rPr sz="2400" spc="-1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statutes</a:t>
            </a:r>
            <a:endParaRPr sz="2400" dirty="0">
              <a:latin typeface="Calibri"/>
              <a:cs typeface="Calibri"/>
            </a:endParaRPr>
          </a:p>
          <a:p>
            <a:pPr marL="699135" lvl="1" indent="-229235">
              <a:lnSpc>
                <a:spcPct val="100000"/>
              </a:lnSpc>
              <a:buChar char="•"/>
              <a:tabLst>
                <a:tab pos="699135" algn="l"/>
              </a:tabLst>
            </a:pPr>
            <a:r>
              <a:rPr sz="2400" dirty="0">
                <a:latin typeface="Calibri"/>
                <a:cs typeface="Calibri"/>
              </a:rPr>
              <a:t>RI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Condominium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Ownership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Act</a:t>
            </a:r>
            <a:endParaRPr sz="2400" dirty="0">
              <a:latin typeface="Calibri"/>
              <a:cs typeface="Calibri"/>
            </a:endParaRPr>
          </a:p>
          <a:p>
            <a:pPr marL="699770" marR="5080" lvl="1" indent="-229870">
              <a:lnSpc>
                <a:spcPct val="100000"/>
              </a:lnSpc>
              <a:spcBef>
                <a:spcPts val="500"/>
              </a:spcBef>
              <a:buChar char="•"/>
              <a:tabLst>
                <a:tab pos="699770" algn="l"/>
              </a:tabLst>
            </a:pPr>
            <a:r>
              <a:rPr sz="2400" dirty="0">
                <a:latin typeface="Calibri"/>
                <a:cs typeface="Calibri"/>
              </a:rPr>
              <a:t>RI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Condominium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Act: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1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adopted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Uniform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Condominium </a:t>
            </a:r>
            <a:r>
              <a:rPr sz="2400" dirty="0">
                <a:latin typeface="Calibri"/>
                <a:cs typeface="Calibri"/>
              </a:rPr>
              <a:t>Act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(post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7/1/82)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Comments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including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consumer </a:t>
            </a:r>
            <a:r>
              <a:rPr sz="2400" spc="-30" dirty="0">
                <a:latin typeface="Calibri"/>
                <a:cs typeface="Calibri"/>
              </a:rPr>
              <a:t>protection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provisions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30"/>
              </a:lnSpc>
            </a:pPr>
            <a:r>
              <a:rPr sz="4000" spc="-10" dirty="0"/>
              <a:t>Governance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52632" y="2102720"/>
            <a:ext cx="7425055" cy="3929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0"/>
              </a:spcBef>
              <a:buSzPct val="98214"/>
              <a:buChar char="•"/>
              <a:tabLst>
                <a:tab pos="271780" algn="l"/>
              </a:tabLst>
            </a:pPr>
            <a:r>
              <a:rPr sz="2800" dirty="0">
                <a:latin typeface="Calibri"/>
                <a:cs typeface="Calibri"/>
              </a:rPr>
              <a:t>All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owners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make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up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Association</a:t>
            </a:r>
            <a:endParaRPr sz="2800">
              <a:latin typeface="Calibri"/>
              <a:cs typeface="Calibri"/>
            </a:endParaRPr>
          </a:p>
          <a:p>
            <a:pPr marL="708660" lvl="1" indent="-230504">
              <a:lnSpc>
                <a:spcPct val="100000"/>
              </a:lnSpc>
              <a:buChar char="•"/>
              <a:tabLst>
                <a:tab pos="708660" algn="l"/>
              </a:tabLst>
            </a:pPr>
            <a:r>
              <a:rPr sz="2800" spc="-10" dirty="0">
                <a:latin typeface="Calibri"/>
                <a:cs typeface="Calibri"/>
              </a:rPr>
              <a:t>Elected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board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90" dirty="0">
                <a:latin typeface="Calibri"/>
                <a:cs typeface="Calibri"/>
              </a:rPr>
              <a:t>made</a:t>
            </a:r>
            <a:r>
              <a:rPr sz="2800" spc="-225" dirty="0">
                <a:latin typeface="Calibri"/>
                <a:cs typeface="Calibri"/>
              </a:rPr>
              <a:t> </a:t>
            </a:r>
            <a:r>
              <a:rPr sz="2800" spc="-85" dirty="0">
                <a:latin typeface="Calibri"/>
                <a:cs typeface="Calibri"/>
              </a:rPr>
              <a:t>up</a:t>
            </a:r>
            <a:r>
              <a:rPr sz="2800" spc="-225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of</a:t>
            </a:r>
            <a:r>
              <a:rPr sz="2800" spc="-225" dirty="0">
                <a:latin typeface="Calibri"/>
                <a:cs typeface="Calibri"/>
              </a:rPr>
              <a:t> </a:t>
            </a:r>
            <a:r>
              <a:rPr sz="2800" spc="-110" dirty="0">
                <a:latin typeface="Calibri"/>
                <a:cs typeface="Calibri"/>
              </a:rPr>
              <a:t>Unit</a:t>
            </a:r>
            <a:r>
              <a:rPr sz="2800" spc="-229" dirty="0">
                <a:latin typeface="Calibri"/>
                <a:cs typeface="Calibri"/>
              </a:rPr>
              <a:t> </a:t>
            </a:r>
            <a:r>
              <a:rPr sz="2800" spc="-105" dirty="0">
                <a:latin typeface="Calibri"/>
                <a:cs typeface="Calibri"/>
              </a:rPr>
              <a:t>Owner</a:t>
            </a:r>
            <a:r>
              <a:rPr sz="2800" spc="-2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volunteers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40"/>
              </a:spcBef>
              <a:buFont typeface="Calibri"/>
              <a:buChar char="•"/>
            </a:pPr>
            <a:endParaRPr sz="2800">
              <a:latin typeface="Calibri"/>
              <a:cs typeface="Calibri"/>
            </a:endParaRPr>
          </a:p>
          <a:p>
            <a:pPr marL="250825" marR="55244" indent="-236220">
              <a:lnSpc>
                <a:spcPct val="100000"/>
              </a:lnSpc>
              <a:buChar char="•"/>
              <a:tabLst>
                <a:tab pos="250825" algn="l"/>
              </a:tabLst>
            </a:pPr>
            <a:r>
              <a:rPr sz="2800" spc="-20" dirty="0">
                <a:latin typeface="Calibri"/>
                <a:cs typeface="Calibri"/>
              </a:rPr>
              <a:t>Contractual</a:t>
            </a:r>
            <a:r>
              <a:rPr sz="2800" spc="-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statutory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relationship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Priority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Control:</a:t>
            </a:r>
            <a:endParaRPr sz="2800">
              <a:latin typeface="Calibri"/>
              <a:cs typeface="Calibri"/>
            </a:endParaRPr>
          </a:p>
          <a:p>
            <a:pPr marL="708660" lvl="1" indent="-230504">
              <a:lnSpc>
                <a:spcPct val="100000"/>
              </a:lnSpc>
              <a:buChar char="•"/>
              <a:tabLst>
                <a:tab pos="708660" algn="l"/>
              </a:tabLst>
            </a:pPr>
            <a:r>
              <a:rPr sz="2800" spc="-10" dirty="0">
                <a:latin typeface="Calibri"/>
                <a:cs typeface="Calibri"/>
              </a:rPr>
              <a:t>State</a:t>
            </a:r>
            <a:r>
              <a:rPr sz="2800" spc="-13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Law</a:t>
            </a:r>
            <a:endParaRPr sz="2800">
              <a:latin typeface="Calibri"/>
              <a:cs typeface="Calibri"/>
            </a:endParaRPr>
          </a:p>
          <a:p>
            <a:pPr marL="708660" lvl="1" indent="-230504">
              <a:lnSpc>
                <a:spcPct val="100000"/>
              </a:lnSpc>
              <a:buChar char="•"/>
              <a:tabLst>
                <a:tab pos="708660" algn="l"/>
              </a:tabLst>
            </a:pPr>
            <a:r>
              <a:rPr sz="2800" spc="-10" dirty="0">
                <a:latin typeface="Calibri"/>
                <a:cs typeface="Calibri"/>
              </a:rPr>
              <a:t>Declaration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&amp;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Plats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Plans</a:t>
            </a:r>
            <a:endParaRPr sz="2800">
              <a:latin typeface="Calibri"/>
              <a:cs typeface="Calibri"/>
            </a:endParaRPr>
          </a:p>
          <a:p>
            <a:pPr marL="708660" lvl="1" indent="-230504">
              <a:lnSpc>
                <a:spcPct val="100000"/>
              </a:lnSpc>
              <a:buChar char="•"/>
              <a:tabLst>
                <a:tab pos="708660" algn="l"/>
              </a:tabLst>
            </a:pPr>
            <a:r>
              <a:rPr sz="2800" spc="-70" dirty="0">
                <a:latin typeface="Calibri"/>
                <a:cs typeface="Calibri"/>
              </a:rPr>
              <a:t>By-</a:t>
            </a:r>
            <a:r>
              <a:rPr sz="2800" spc="-20" dirty="0">
                <a:latin typeface="Calibri"/>
                <a:cs typeface="Calibri"/>
              </a:rPr>
              <a:t>laws</a:t>
            </a:r>
            <a:endParaRPr sz="2800">
              <a:latin typeface="Calibri"/>
              <a:cs typeface="Calibri"/>
            </a:endParaRPr>
          </a:p>
          <a:p>
            <a:pPr marL="708660" lvl="1" indent="-230504">
              <a:lnSpc>
                <a:spcPct val="100000"/>
              </a:lnSpc>
              <a:buChar char="•"/>
              <a:tabLst>
                <a:tab pos="708660" algn="l"/>
              </a:tabLst>
            </a:pPr>
            <a:r>
              <a:rPr sz="2800" spc="-10" dirty="0">
                <a:latin typeface="Calibri"/>
                <a:cs typeface="Calibri"/>
              </a:rPr>
              <a:t>Rules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&amp;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regs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30"/>
              </a:lnSpc>
            </a:pPr>
            <a:r>
              <a:rPr sz="4000" spc="-10" dirty="0"/>
              <a:t>Assessments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62792" y="2512027"/>
            <a:ext cx="8078470" cy="318516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55600" marR="5080" indent="-342900">
              <a:lnSpc>
                <a:spcPct val="70000"/>
              </a:lnSpc>
              <a:spcBef>
                <a:spcPts val="1105"/>
              </a:spcBef>
              <a:buSzPct val="103571"/>
              <a:buChar char="•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Budget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adopted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Board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subject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right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owners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reject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by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majority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vote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unit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owners</a:t>
            </a:r>
            <a:endParaRPr sz="2800">
              <a:latin typeface="Calibri"/>
              <a:cs typeface="Calibri"/>
            </a:endParaRPr>
          </a:p>
          <a:p>
            <a:pPr marL="355600" marR="595630" indent="-342900">
              <a:lnSpc>
                <a:spcPct val="70000"/>
              </a:lnSpc>
              <a:spcBef>
                <a:spcPts val="1200"/>
              </a:spcBef>
              <a:buSzPct val="103571"/>
              <a:buChar char="•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Cost</a:t>
            </a:r>
            <a:r>
              <a:rPr sz="2800" spc="-1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operate</a:t>
            </a:r>
            <a:r>
              <a:rPr sz="2800" spc="-1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(insurance,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maintenance, reserve, etc.)</a:t>
            </a:r>
            <a:endParaRPr sz="2800">
              <a:latin typeface="Calibri"/>
              <a:cs typeface="Calibri"/>
            </a:endParaRPr>
          </a:p>
          <a:p>
            <a:pPr marL="355600" marR="160020" indent="-342900">
              <a:lnSpc>
                <a:spcPct val="70000"/>
              </a:lnSpc>
              <a:spcBef>
                <a:spcPts val="3354"/>
              </a:spcBef>
              <a:buSzPct val="103571"/>
              <a:buChar char="•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Statute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provides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owner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responsibility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must</a:t>
            </a:r>
            <a:r>
              <a:rPr sz="2800" u="none" spc="-90" dirty="0">
                <a:latin typeface="Calibri"/>
                <a:cs typeface="Calibri"/>
              </a:rPr>
              <a:t> </a:t>
            </a:r>
            <a:r>
              <a:rPr sz="2800" u="none" dirty="0">
                <a:latin typeface="Calibri"/>
                <a:cs typeface="Calibri"/>
              </a:rPr>
              <a:t>be</a:t>
            </a:r>
            <a:r>
              <a:rPr sz="2800" u="none" spc="-85" dirty="0">
                <a:latin typeface="Calibri"/>
                <a:cs typeface="Calibri"/>
              </a:rPr>
              <a:t> </a:t>
            </a:r>
            <a:r>
              <a:rPr sz="2800" u="none" spc="-10" dirty="0">
                <a:latin typeface="Calibri"/>
                <a:cs typeface="Calibri"/>
              </a:rPr>
              <a:t>based </a:t>
            </a:r>
            <a:r>
              <a:rPr sz="2800" u="none" dirty="0">
                <a:latin typeface="Calibri"/>
                <a:cs typeface="Calibri"/>
              </a:rPr>
              <a:t>on</a:t>
            </a:r>
            <a:r>
              <a:rPr sz="2800" u="none" spc="-50" dirty="0">
                <a:latin typeface="Calibri"/>
                <a:cs typeface="Calibri"/>
              </a:rPr>
              <a:t> </a:t>
            </a:r>
            <a:r>
              <a:rPr sz="2800" u="none" dirty="0">
                <a:latin typeface="Calibri"/>
                <a:cs typeface="Calibri"/>
              </a:rPr>
              <a:t>%</a:t>
            </a:r>
            <a:r>
              <a:rPr sz="2800" u="none" spc="-125" dirty="0">
                <a:latin typeface="Calibri"/>
                <a:cs typeface="Calibri"/>
              </a:rPr>
              <a:t> </a:t>
            </a:r>
            <a:r>
              <a:rPr sz="2800" u="none" spc="-25" dirty="0">
                <a:latin typeface="Calibri"/>
                <a:cs typeface="Calibri"/>
              </a:rPr>
              <a:t>interest</a:t>
            </a:r>
            <a:r>
              <a:rPr sz="2800" u="none" spc="-120" dirty="0">
                <a:latin typeface="Calibri"/>
                <a:cs typeface="Calibri"/>
              </a:rPr>
              <a:t> </a:t>
            </a:r>
            <a:r>
              <a:rPr sz="2800" u="none" dirty="0">
                <a:latin typeface="Calibri"/>
                <a:cs typeface="Calibri"/>
              </a:rPr>
              <a:t>per</a:t>
            </a:r>
            <a:r>
              <a:rPr sz="2800" u="none" spc="-95" dirty="0">
                <a:latin typeface="Calibri"/>
                <a:cs typeface="Calibri"/>
              </a:rPr>
              <a:t> </a:t>
            </a:r>
            <a:r>
              <a:rPr sz="2800" u="none" spc="-10" dirty="0">
                <a:latin typeface="Calibri"/>
                <a:cs typeface="Calibri"/>
              </a:rPr>
              <a:t>allocations</a:t>
            </a:r>
            <a:r>
              <a:rPr sz="2800" u="none" spc="-55" dirty="0">
                <a:latin typeface="Calibri"/>
                <a:cs typeface="Calibri"/>
              </a:rPr>
              <a:t> </a:t>
            </a:r>
            <a:r>
              <a:rPr sz="2800" u="none" dirty="0">
                <a:latin typeface="Calibri"/>
                <a:cs typeface="Calibri"/>
              </a:rPr>
              <a:t>in</a:t>
            </a:r>
            <a:r>
              <a:rPr sz="2800" u="none" spc="-55" dirty="0">
                <a:latin typeface="Calibri"/>
                <a:cs typeface="Calibri"/>
              </a:rPr>
              <a:t> </a:t>
            </a:r>
            <a:r>
              <a:rPr sz="2800" u="none" dirty="0">
                <a:latin typeface="Calibri"/>
                <a:cs typeface="Calibri"/>
              </a:rPr>
              <a:t>the</a:t>
            </a:r>
            <a:r>
              <a:rPr sz="2800" u="none" spc="-55" dirty="0">
                <a:latin typeface="Calibri"/>
                <a:cs typeface="Calibri"/>
              </a:rPr>
              <a:t> </a:t>
            </a:r>
            <a:r>
              <a:rPr sz="2800" u="none" spc="-10" dirty="0">
                <a:latin typeface="Calibri"/>
                <a:cs typeface="Calibri"/>
              </a:rPr>
              <a:t>Declaration</a:t>
            </a:r>
            <a:endParaRPr sz="2800">
              <a:latin typeface="Calibri"/>
              <a:cs typeface="Calibri"/>
            </a:endParaRPr>
          </a:p>
          <a:p>
            <a:pPr marL="812800" marR="1130300" lvl="1" indent="-342900">
              <a:lnSpc>
                <a:spcPct val="70000"/>
              </a:lnSpc>
              <a:spcBef>
                <a:spcPts val="500"/>
              </a:spcBef>
              <a:buSzPct val="103571"/>
              <a:buFont typeface="Calibri"/>
              <a:buChar char="•"/>
              <a:tabLst>
                <a:tab pos="812800" algn="l"/>
              </a:tabLst>
            </a:pPr>
            <a:r>
              <a:rPr sz="2800" i="1" dirty="0">
                <a:latin typeface="Calibri"/>
                <a:cs typeface="Calibri"/>
              </a:rPr>
              <a:t>Mullowney</a:t>
            </a:r>
            <a:r>
              <a:rPr sz="2800" i="1" spc="-150" dirty="0"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vs.</a:t>
            </a:r>
            <a:r>
              <a:rPr sz="2800" i="1" spc="-120" dirty="0"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Masopust</a:t>
            </a:r>
            <a:r>
              <a:rPr sz="2800" i="1" spc="-125" dirty="0"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(2008);</a:t>
            </a:r>
            <a:r>
              <a:rPr sz="2800" i="1" spc="-105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consumer </a:t>
            </a:r>
            <a:r>
              <a:rPr sz="2800" i="1" dirty="0">
                <a:latin typeface="Calibri"/>
                <a:cs typeface="Calibri"/>
              </a:rPr>
              <a:t>protection</a:t>
            </a:r>
            <a:r>
              <a:rPr sz="2800" i="1" spc="-90" dirty="0"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purpose</a:t>
            </a:r>
            <a:r>
              <a:rPr sz="2800" i="1" spc="-80" dirty="0">
                <a:latin typeface="Calibri"/>
                <a:cs typeface="Calibri"/>
              </a:rPr>
              <a:t> </a:t>
            </a:r>
            <a:r>
              <a:rPr sz="2800" i="1" dirty="0">
                <a:latin typeface="Calibri"/>
                <a:cs typeface="Calibri"/>
              </a:rPr>
              <a:t>of</a:t>
            </a:r>
            <a:r>
              <a:rPr sz="2800" i="1" spc="-65" dirty="0">
                <a:latin typeface="Calibri"/>
                <a:cs typeface="Calibri"/>
              </a:rPr>
              <a:t> </a:t>
            </a:r>
            <a:r>
              <a:rPr sz="2800" i="1" spc="-25" dirty="0">
                <a:latin typeface="Calibri"/>
                <a:cs typeface="Calibri"/>
              </a:rPr>
              <a:t>Act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30"/>
              </a:lnSpc>
            </a:pPr>
            <a:r>
              <a:rPr sz="4000" spc="-10" dirty="0"/>
              <a:t>Assessments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55807" y="2170743"/>
            <a:ext cx="7833359" cy="2776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marR="5080" indent="-235585">
              <a:lnSpc>
                <a:spcPct val="100000"/>
              </a:lnSpc>
              <a:spcBef>
                <a:spcPts val="105"/>
              </a:spcBef>
              <a:buChar char="•"/>
              <a:tabLst>
                <a:tab pos="247650" algn="l"/>
              </a:tabLst>
            </a:pPr>
            <a:r>
              <a:rPr sz="3000" dirty="0">
                <a:latin typeface="Calibri"/>
                <a:cs typeface="Calibri"/>
              </a:rPr>
              <a:t>In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2006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Statute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was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amended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support </a:t>
            </a:r>
            <a:r>
              <a:rPr sz="3000" spc="-20" dirty="0">
                <a:latin typeface="Calibri"/>
                <a:cs typeface="Calibri"/>
              </a:rPr>
              <a:t>Affordable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Housing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by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allowing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special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treatment </a:t>
            </a:r>
            <a:r>
              <a:rPr sz="3000" dirty="0">
                <a:latin typeface="Calibri"/>
                <a:cs typeface="Calibri"/>
              </a:rPr>
              <a:t>for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units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subject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“Housing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Restrictions”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by </a:t>
            </a:r>
            <a:r>
              <a:rPr sz="3000" dirty="0">
                <a:latin typeface="Calibri"/>
                <a:cs typeface="Calibri"/>
              </a:rPr>
              <a:t>allowing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flexibility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with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respect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allocated </a:t>
            </a:r>
            <a:r>
              <a:rPr sz="3000" spc="-20" dirty="0">
                <a:latin typeface="Calibri"/>
                <a:cs typeface="Calibri"/>
              </a:rPr>
              <a:t>interests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assigned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by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declarant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affordable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units.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62792" y="5347941"/>
            <a:ext cx="5996940" cy="82804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800" spc="-25" dirty="0">
                <a:latin typeface="Calibri"/>
                <a:cs typeface="Calibri"/>
              </a:rPr>
              <a:t>Senators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Tassoni,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Walaska,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Blais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800" spc="-40" dirty="0">
                <a:latin typeface="Calibri"/>
                <a:cs typeface="Calibri"/>
              </a:rPr>
              <a:t>Representatives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Kennedy,</a:t>
            </a:r>
            <a:r>
              <a:rPr sz="1800" spc="-60" dirty="0">
                <a:latin typeface="Calibri"/>
                <a:cs typeface="Calibri"/>
              </a:rPr>
              <a:t> Slater,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Lewiss,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Coderre,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San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Bento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0" y="-123646"/>
            <a:ext cx="86283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This</a:t>
            </a:r>
            <a:r>
              <a:rPr sz="1200" spc="-2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amendment</a:t>
            </a:r>
            <a:r>
              <a:rPr sz="1200" spc="-1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CFD8DC"/>
                </a:solidFill>
                <a:latin typeface="Calibri"/>
                <a:cs typeface="Calibri"/>
              </a:rPr>
              <a:t>reflects</a:t>
            </a:r>
            <a:r>
              <a:rPr sz="1200" spc="-2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a</a:t>
            </a:r>
            <a:r>
              <a:rPr sz="1200" spc="-2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policy</a:t>
            </a:r>
            <a:r>
              <a:rPr sz="1200" spc="-20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to</a:t>
            </a:r>
            <a:r>
              <a:rPr sz="1200" spc="-20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support</a:t>
            </a:r>
            <a:r>
              <a:rPr sz="1200" spc="-30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CFD8DC"/>
                </a:solidFill>
                <a:latin typeface="Calibri"/>
                <a:cs typeface="Calibri"/>
              </a:rPr>
              <a:t>affordable</a:t>
            </a:r>
            <a:r>
              <a:rPr sz="1200" spc="-3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housing</a:t>
            </a:r>
            <a:r>
              <a:rPr sz="1200" spc="-30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CFD8DC"/>
                </a:solidFill>
                <a:latin typeface="Calibri"/>
                <a:cs typeface="Calibri"/>
              </a:rPr>
              <a:t>initiatives</a:t>
            </a:r>
            <a:r>
              <a:rPr sz="1200" spc="-30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by</a:t>
            </a:r>
            <a:r>
              <a:rPr sz="1200" spc="-2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allowing</a:t>
            </a:r>
            <a:r>
              <a:rPr sz="1200" spc="-20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CFD8DC"/>
                </a:solidFill>
                <a:latin typeface="Calibri"/>
                <a:cs typeface="Calibri"/>
              </a:rPr>
              <a:t>preferential</a:t>
            </a:r>
            <a:r>
              <a:rPr sz="1200" spc="-50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CFD8DC"/>
                </a:solidFill>
                <a:latin typeface="Calibri"/>
                <a:cs typeface="Calibri"/>
              </a:rPr>
              <a:t>treatment</a:t>
            </a:r>
            <a:r>
              <a:rPr sz="1200" spc="-30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for</a:t>
            </a:r>
            <a:r>
              <a:rPr sz="1200" spc="-2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units</a:t>
            </a:r>
            <a:r>
              <a:rPr sz="1200" spc="-2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under</a:t>
            </a:r>
            <a:r>
              <a:rPr sz="1200" spc="-3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FD8DC"/>
                </a:solidFill>
                <a:latin typeface="Calibri"/>
                <a:cs typeface="Calibri"/>
              </a:rPr>
              <a:t>such</a:t>
            </a:r>
            <a:r>
              <a:rPr sz="1200" spc="-25" dirty="0">
                <a:solidFill>
                  <a:srgbClr val="CFD8DC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CFD8DC"/>
                </a:solidFill>
                <a:latin typeface="Calibri"/>
                <a:cs typeface="Calibri"/>
              </a:rPr>
              <a:t>restrictions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30"/>
              </a:lnSpc>
            </a:pPr>
            <a:r>
              <a:rPr sz="4000" spc="-10" dirty="0"/>
              <a:t>Assessments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34-36.1-</a:t>
            </a:r>
            <a:r>
              <a:rPr spc="-10" dirty="0"/>
              <a:t>3.15(b)</a:t>
            </a:r>
          </a:p>
          <a:p>
            <a:pPr marL="82550" marR="1460500" indent="-70485">
              <a:lnSpc>
                <a:spcPct val="80700"/>
              </a:lnSpc>
              <a:spcBef>
                <a:spcPts val="555"/>
              </a:spcBef>
            </a:pPr>
            <a:r>
              <a:rPr b="0" spc="-10" dirty="0">
                <a:latin typeface="Calibri"/>
                <a:cs typeface="Calibri"/>
              </a:rPr>
              <a:t>“…all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common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expenses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must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be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assessed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against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all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units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in </a:t>
            </a:r>
            <a:r>
              <a:rPr sz="2200" b="0" dirty="0">
                <a:latin typeface="Calibri"/>
                <a:cs typeface="Calibri"/>
              </a:rPr>
              <a:t>Accordance</a:t>
            </a:r>
            <a:r>
              <a:rPr sz="2200" b="0" spc="-3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with</a:t>
            </a:r>
            <a:r>
              <a:rPr sz="2200" b="0" spc="-3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3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allocations</a:t>
            </a:r>
            <a:r>
              <a:rPr sz="2200" b="0" spc="-3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set</a:t>
            </a:r>
            <a:r>
              <a:rPr sz="2200" b="0" spc="-3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forth</a:t>
            </a:r>
            <a:r>
              <a:rPr sz="2200" b="0" spc="-3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3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114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declaration pursuant</a:t>
            </a:r>
            <a:r>
              <a:rPr sz="2200" b="0" spc="-8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to</a:t>
            </a:r>
            <a:r>
              <a:rPr sz="2200" b="0" spc="-75" dirty="0">
                <a:latin typeface="Calibri"/>
                <a:cs typeface="Calibri"/>
              </a:rPr>
              <a:t> </a:t>
            </a:r>
            <a:r>
              <a:rPr sz="2200" b="0" dirty="0">
                <a:latin typeface="Times New Roman"/>
                <a:cs typeface="Times New Roman"/>
              </a:rPr>
              <a:t>§</a:t>
            </a:r>
            <a:r>
              <a:rPr sz="2200" b="0" spc="-100" dirty="0">
                <a:latin typeface="Times New Roman"/>
                <a:cs typeface="Times New Roman"/>
              </a:rPr>
              <a:t> </a:t>
            </a:r>
            <a:r>
              <a:rPr sz="2200" b="0" spc="-15" dirty="0">
                <a:latin typeface="Calibri"/>
                <a:cs typeface="Calibri"/>
              </a:rPr>
              <a:t>34-36.1-</a:t>
            </a:r>
            <a:r>
              <a:rPr sz="2200" b="0" spc="-10" dirty="0">
                <a:latin typeface="Calibri"/>
                <a:cs typeface="Calibri"/>
              </a:rPr>
              <a:t>2.07(a).”</a:t>
            </a:r>
            <a:endParaRPr sz="2200">
              <a:latin typeface="Calibri"/>
              <a:cs typeface="Calibri"/>
            </a:endParaRPr>
          </a:p>
          <a:p>
            <a:pPr marL="82550">
              <a:lnSpc>
                <a:spcPts val="2615"/>
              </a:lnSpc>
              <a:spcBef>
                <a:spcPts val="1989"/>
              </a:spcBef>
            </a:pPr>
            <a:r>
              <a:rPr sz="2200" spc="-10" dirty="0"/>
              <a:t>34-36.1-2.07(a)</a:t>
            </a:r>
            <a:endParaRPr sz="2200"/>
          </a:p>
          <a:p>
            <a:pPr marL="82550" marR="5080">
              <a:lnSpc>
                <a:spcPct val="70000"/>
              </a:lnSpc>
              <a:spcBef>
                <a:spcPts val="765"/>
              </a:spcBef>
            </a:pPr>
            <a:r>
              <a:rPr sz="2200" dirty="0"/>
              <a:t>(a)</a:t>
            </a:r>
            <a:r>
              <a:rPr sz="2200" spc="-5" dirty="0"/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declaration</a:t>
            </a:r>
            <a:r>
              <a:rPr sz="2200" b="0" spc="-8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shall</a:t>
            </a:r>
            <a:r>
              <a:rPr sz="2200" b="0" spc="-7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allocate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</a:t>
            </a:r>
            <a:r>
              <a:rPr sz="2200" b="0" spc="-6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fraction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or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25" dirty="0">
                <a:latin typeface="Calibri"/>
                <a:cs typeface="Calibri"/>
              </a:rPr>
              <a:t>percentage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of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undivided </a:t>
            </a:r>
            <a:r>
              <a:rPr sz="2200" b="0" spc="-30" dirty="0">
                <a:latin typeface="Calibri"/>
                <a:cs typeface="Calibri"/>
              </a:rPr>
              <a:t>interests</a:t>
            </a:r>
            <a:r>
              <a:rPr sz="2200" b="0" spc="-7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common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elements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and</a:t>
            </a:r>
            <a:r>
              <a:rPr sz="2200" b="0" spc="-7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common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expenses</a:t>
            </a:r>
            <a:r>
              <a:rPr sz="2200" b="0" spc="-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of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spc="-25" dirty="0">
                <a:latin typeface="Calibri"/>
                <a:cs typeface="Calibri"/>
              </a:rPr>
              <a:t>the </a:t>
            </a:r>
            <a:r>
              <a:rPr sz="2200" b="0" dirty="0">
                <a:latin typeface="Calibri"/>
                <a:cs typeface="Calibri"/>
              </a:rPr>
              <a:t>association,</a:t>
            </a:r>
            <a:r>
              <a:rPr sz="2200" b="0" spc="-7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and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portion</a:t>
            </a:r>
            <a:r>
              <a:rPr sz="2200" b="0" spc="-6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of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votes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6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7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association,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to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each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unit </a:t>
            </a:r>
            <a:r>
              <a:rPr sz="2200" b="0" dirty="0">
                <a:latin typeface="Calibri"/>
                <a:cs typeface="Calibri"/>
              </a:rPr>
              <a:t>including</a:t>
            </a:r>
            <a:r>
              <a:rPr sz="2200" b="0" spc="-8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land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only</a:t>
            </a:r>
            <a:r>
              <a:rPr sz="2200" b="0" spc="-4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units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and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spc="-25" dirty="0">
                <a:latin typeface="Calibri"/>
                <a:cs typeface="Calibri"/>
              </a:rPr>
              <a:t>state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formulas</a:t>
            </a:r>
            <a:r>
              <a:rPr sz="2200" b="0" spc="-9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used</a:t>
            </a:r>
            <a:r>
              <a:rPr sz="2200" b="0" spc="-8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to</a:t>
            </a:r>
            <a:r>
              <a:rPr sz="2200" b="0" spc="-8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establish</a:t>
            </a:r>
            <a:r>
              <a:rPr sz="2200" b="0" spc="-9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those allocations.</a:t>
            </a:r>
            <a:r>
              <a:rPr sz="2200" b="0" spc="-114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Those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allocations</a:t>
            </a:r>
            <a:r>
              <a:rPr sz="2200" b="0" spc="-3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may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not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discriminate</a:t>
            </a:r>
            <a:r>
              <a:rPr sz="2200" b="0" spc="-8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6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favor</a:t>
            </a:r>
            <a:r>
              <a:rPr sz="2200" b="0" spc="-7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of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units </a:t>
            </a:r>
            <a:r>
              <a:rPr sz="2200" b="0" dirty="0">
                <a:latin typeface="Calibri"/>
                <a:cs typeface="Calibri"/>
              </a:rPr>
              <a:t>owned</a:t>
            </a:r>
            <a:r>
              <a:rPr sz="2200" b="0" spc="-8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by</a:t>
            </a:r>
            <a:r>
              <a:rPr sz="2200" b="0" spc="-7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75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declarant,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but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may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discriminate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65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favor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of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units</a:t>
            </a:r>
            <a:r>
              <a:rPr sz="2200" b="0" spc="-6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subject</a:t>
            </a:r>
            <a:r>
              <a:rPr sz="2200" b="0" spc="-65" dirty="0">
                <a:latin typeface="Calibri"/>
                <a:cs typeface="Calibri"/>
              </a:rPr>
              <a:t> </a:t>
            </a:r>
            <a:r>
              <a:rPr sz="2200" b="0" spc="-25" dirty="0">
                <a:latin typeface="Calibri"/>
                <a:cs typeface="Calibri"/>
              </a:rPr>
              <a:t>to </a:t>
            </a:r>
            <a:r>
              <a:rPr sz="2200" b="0" dirty="0">
                <a:latin typeface="Calibri"/>
                <a:cs typeface="Calibri"/>
              </a:rPr>
              <a:t>a</a:t>
            </a:r>
            <a:r>
              <a:rPr sz="2200" b="0" spc="-6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housing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restriction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as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set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forth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15" dirty="0">
                <a:latin typeface="Calibri"/>
                <a:cs typeface="Calibri"/>
              </a:rPr>
              <a:t>34-39.1-</a:t>
            </a:r>
            <a:r>
              <a:rPr sz="2200" b="0" dirty="0">
                <a:latin typeface="Calibri"/>
                <a:cs typeface="Calibri"/>
              </a:rPr>
              <a:t>3.</a:t>
            </a:r>
            <a:r>
              <a:rPr sz="2200" b="0" spc="400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Except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as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set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forth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25" dirty="0">
                <a:latin typeface="Calibri"/>
                <a:cs typeface="Calibri"/>
              </a:rPr>
              <a:t>34- </a:t>
            </a:r>
            <a:r>
              <a:rPr sz="2200" b="0" spc="-10" dirty="0">
                <a:latin typeface="Calibri"/>
                <a:cs typeface="Calibri"/>
              </a:rPr>
              <a:t>36.1-</a:t>
            </a:r>
            <a:r>
              <a:rPr sz="2200" b="0" dirty="0">
                <a:latin typeface="Calibri"/>
                <a:cs typeface="Calibri"/>
              </a:rPr>
              <a:t>1.03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(7),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no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minimum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percentage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spc="-25" dirty="0">
                <a:latin typeface="Calibri"/>
                <a:cs typeface="Calibri"/>
              </a:rPr>
              <a:t>interest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in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dirty="0">
                <a:latin typeface="Calibri"/>
                <a:cs typeface="Calibri"/>
              </a:rPr>
              <a:t>the</a:t>
            </a:r>
            <a:r>
              <a:rPr sz="2200" b="0" spc="-50" dirty="0">
                <a:latin typeface="Calibri"/>
                <a:cs typeface="Calibri"/>
              </a:rPr>
              <a:t> </a:t>
            </a:r>
            <a:r>
              <a:rPr sz="2200" b="0" spc="-20" dirty="0">
                <a:latin typeface="Calibri"/>
                <a:cs typeface="Calibri"/>
              </a:rPr>
              <a:t>common</a:t>
            </a:r>
            <a:r>
              <a:rPr sz="2200" b="0" spc="-5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elements </a:t>
            </a:r>
            <a:r>
              <a:rPr sz="2200" b="0" dirty="0">
                <a:latin typeface="Calibri"/>
                <a:cs typeface="Calibri"/>
              </a:rPr>
              <a:t>is</a:t>
            </a:r>
            <a:r>
              <a:rPr sz="2200" b="0" spc="-45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otherwise</a:t>
            </a:r>
            <a:r>
              <a:rPr sz="2200" b="0" spc="-40" dirty="0">
                <a:latin typeface="Calibri"/>
                <a:cs typeface="Calibri"/>
              </a:rPr>
              <a:t> </a:t>
            </a:r>
            <a:r>
              <a:rPr sz="2200" b="0" spc="-10" dirty="0">
                <a:latin typeface="Calibri"/>
                <a:cs typeface="Calibri"/>
              </a:rPr>
              <a:t>required.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30"/>
              </a:lnSpc>
            </a:pPr>
            <a:r>
              <a:rPr sz="4000" spc="-10" dirty="0"/>
              <a:t>Assessments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96007" rIns="0" bIns="0" rtlCol="0">
            <a:spAutoFit/>
          </a:bodyPr>
          <a:lstStyle/>
          <a:p>
            <a:pPr marL="539750">
              <a:lnSpc>
                <a:spcPct val="100000"/>
              </a:lnSpc>
              <a:spcBef>
                <a:spcPts val="535"/>
              </a:spcBef>
            </a:pPr>
            <a:r>
              <a:rPr spc="-25" dirty="0"/>
              <a:t>34-36.1-</a:t>
            </a:r>
            <a:r>
              <a:rPr spc="-10" dirty="0"/>
              <a:t>1.03(7)</a:t>
            </a:r>
          </a:p>
          <a:p>
            <a:pPr marL="311150" marR="203200" indent="-228600">
              <a:lnSpc>
                <a:spcPct val="70000"/>
              </a:lnSpc>
              <a:spcBef>
                <a:spcPts val="1160"/>
              </a:spcBef>
            </a:pPr>
            <a:r>
              <a:rPr dirty="0"/>
              <a:t>(7)(i)</a:t>
            </a:r>
            <a:r>
              <a:rPr spc="-30" dirty="0"/>
              <a:t> </a:t>
            </a:r>
            <a:r>
              <a:rPr b="0" spc="-10" dirty="0">
                <a:latin typeface="Calibri"/>
                <a:cs typeface="Calibri"/>
              </a:rPr>
              <a:t>“Condominium”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means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real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30" dirty="0">
                <a:latin typeface="Calibri"/>
                <a:cs typeface="Calibri"/>
              </a:rPr>
              <a:t>estate,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portions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which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are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designated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for separate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ownership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remainder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which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designated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for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common </a:t>
            </a:r>
            <a:r>
              <a:rPr b="0" spc="-25" dirty="0">
                <a:latin typeface="Calibri"/>
                <a:cs typeface="Calibri"/>
              </a:rPr>
              <a:t>ownership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solely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by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the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owners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those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portions.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Real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estate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not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spc="-50" dirty="0">
                <a:latin typeface="Calibri"/>
                <a:cs typeface="Calibri"/>
              </a:rPr>
              <a:t>a </a:t>
            </a:r>
            <a:r>
              <a:rPr b="0" spc="-10" dirty="0">
                <a:latin typeface="Calibri"/>
                <a:cs typeface="Calibri"/>
              </a:rPr>
              <a:t>condominium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unless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undivided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30" dirty="0">
                <a:latin typeface="Calibri"/>
                <a:cs typeface="Calibri"/>
              </a:rPr>
              <a:t>interests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common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elements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are vested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unit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owners.</a:t>
            </a:r>
          </a:p>
          <a:p>
            <a:pPr marL="82550" marR="5080">
              <a:lnSpc>
                <a:spcPct val="70000"/>
              </a:lnSpc>
              <a:spcBef>
                <a:spcPts val="1000"/>
              </a:spcBef>
            </a:pPr>
            <a:r>
              <a:rPr dirty="0"/>
              <a:t>(7)(ii)</a:t>
            </a:r>
            <a:r>
              <a:rPr spc="-55" dirty="0"/>
              <a:t> </a:t>
            </a:r>
            <a:r>
              <a:rPr b="0" spc="-10" dirty="0">
                <a:latin typeface="Calibri"/>
                <a:cs typeface="Calibri"/>
              </a:rPr>
              <a:t>Provided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that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each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unit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owner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has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vested,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undivided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interest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</a:t>
            </a:r>
            <a:r>
              <a:rPr b="0" spc="-10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the </a:t>
            </a:r>
            <a:r>
              <a:rPr b="0" spc="-10" dirty="0">
                <a:latin typeface="Calibri"/>
                <a:cs typeface="Calibri"/>
              </a:rPr>
              <a:t>common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elements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greater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that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0.0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percent,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no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minimum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spc="-30" dirty="0">
                <a:latin typeface="Calibri"/>
                <a:cs typeface="Calibri"/>
              </a:rPr>
              <a:t>percentage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30" dirty="0">
                <a:latin typeface="Calibri"/>
                <a:cs typeface="Calibri"/>
              </a:rPr>
              <a:t>interest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in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common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elements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otherwise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required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by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this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chapter.</a:t>
            </a:r>
          </a:p>
          <a:p>
            <a:pPr marL="529590">
              <a:lnSpc>
                <a:spcPct val="100000"/>
              </a:lnSpc>
              <a:spcBef>
                <a:spcPts val="280"/>
              </a:spcBef>
            </a:pPr>
            <a:r>
              <a:rPr spc="-10" dirty="0"/>
              <a:t>34-39.1-</a:t>
            </a:r>
            <a:r>
              <a:rPr spc="-50" dirty="0"/>
              <a:t>3</a:t>
            </a:r>
          </a:p>
          <a:p>
            <a:pPr marL="82550" marR="102235">
              <a:lnSpc>
                <a:spcPct val="70000"/>
              </a:lnSpc>
              <a:spcBef>
                <a:spcPts val="1000"/>
              </a:spcBef>
            </a:pPr>
            <a:r>
              <a:rPr b="0" dirty="0">
                <a:latin typeface="Calibri"/>
                <a:cs typeface="Calibri"/>
              </a:rPr>
              <a:t>For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Purposes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this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chapter: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1.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“Housing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Restriction”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means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any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obligation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or requirement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maintain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real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estate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affordable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for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rental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or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purchase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by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low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moderate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income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35" dirty="0">
                <a:latin typeface="Calibri"/>
                <a:cs typeface="Calibri"/>
              </a:rPr>
              <a:t>citizen’s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state…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9685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30"/>
              </a:lnSpc>
            </a:pPr>
            <a:r>
              <a:rPr sz="4000" spc="-10" dirty="0"/>
              <a:t>Assessments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609685" y="2540180"/>
            <a:ext cx="8221345" cy="3422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SzPct val="103125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Monthly</a:t>
            </a:r>
            <a:r>
              <a:rPr sz="3200" spc="-1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Assessments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SzPct val="103125"/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Special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assessments</a:t>
            </a:r>
            <a:endParaRPr sz="3200">
              <a:latin typeface="Calibri"/>
              <a:cs typeface="Calibri"/>
            </a:endParaRPr>
          </a:p>
          <a:p>
            <a:pPr marL="355600" marR="861694" indent="-342900">
              <a:lnSpc>
                <a:spcPts val="3460"/>
              </a:lnSpc>
              <a:spcBef>
                <a:spcPts val="635"/>
              </a:spcBef>
              <a:buSzPct val="103125"/>
              <a:buChar char="•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Increases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base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fee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keep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up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rising </a:t>
            </a:r>
            <a:r>
              <a:rPr sz="3200" dirty="0">
                <a:latin typeface="Calibri"/>
                <a:cs typeface="Calibri"/>
              </a:rPr>
              <a:t>living</a:t>
            </a:r>
            <a:r>
              <a:rPr sz="3200" spc="-1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costs</a:t>
            </a:r>
            <a:r>
              <a:rPr sz="3200" spc="-1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(insurance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etc.)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ts val="3804"/>
              </a:lnSpc>
              <a:buSzPct val="103125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Life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blood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condominium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735"/>
              </a:spcBef>
              <a:buSzPct val="103125"/>
              <a:buChar char="•"/>
              <a:tabLst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Statutory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contractual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consequences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non- </a:t>
            </a:r>
            <a:r>
              <a:rPr sz="3200" spc="-10" dirty="0">
                <a:latin typeface="Calibri"/>
                <a:cs typeface="Calibri"/>
              </a:rPr>
              <a:t>payment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792" y="532014"/>
            <a:ext cx="8077200" cy="1297305"/>
          </a:xfrm>
          <a:prstGeom prst="rect">
            <a:avLst/>
          </a:prstGeom>
          <a:solidFill>
            <a:srgbClr val="843C0B"/>
          </a:solidFill>
        </p:spPr>
        <p:txBody>
          <a:bodyPr vert="horz" wrap="square" lIns="0" tIns="0" rIns="0" bIns="0" rtlCol="0">
            <a:spAutoFit/>
          </a:bodyPr>
          <a:lstStyle/>
          <a:p>
            <a:pPr marL="22860" algn="ctr">
              <a:lnSpc>
                <a:spcPts val="4530"/>
              </a:lnSpc>
            </a:pPr>
            <a:r>
              <a:rPr sz="4000" dirty="0"/>
              <a:t>The</a:t>
            </a:r>
            <a:r>
              <a:rPr sz="4000" spc="-170" dirty="0"/>
              <a:t> </a:t>
            </a:r>
            <a:r>
              <a:rPr sz="4000" dirty="0"/>
              <a:t>Assessment</a:t>
            </a:r>
            <a:r>
              <a:rPr sz="4000" spc="-150" dirty="0"/>
              <a:t> </a:t>
            </a:r>
            <a:r>
              <a:rPr sz="4000" spc="-20" dirty="0"/>
              <a:t>Lien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62792" y="2259990"/>
            <a:ext cx="6816725" cy="40055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23850" indent="-343535">
              <a:lnSpc>
                <a:spcPct val="100000"/>
              </a:lnSpc>
              <a:spcBef>
                <a:spcPts val="100"/>
              </a:spcBef>
              <a:buSzPct val="103125"/>
              <a:buChar char="•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Statutory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priority</a:t>
            </a:r>
            <a:r>
              <a:rPr sz="3200" spc="-1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lien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after</a:t>
            </a:r>
            <a:r>
              <a:rPr sz="3200" spc="-1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60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days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nonpayment</a:t>
            </a:r>
            <a:endParaRPr sz="32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100"/>
              </a:spcBef>
              <a:buSzPct val="103125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Lein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has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limited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super</a:t>
            </a:r>
            <a:r>
              <a:rPr sz="3200" spc="-1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priority</a:t>
            </a:r>
            <a:r>
              <a:rPr sz="3200" spc="-1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over</a:t>
            </a:r>
            <a:r>
              <a:rPr sz="3200" spc="-1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first </a:t>
            </a:r>
            <a:r>
              <a:rPr sz="3200" spc="-20" dirty="0">
                <a:latin typeface="Calibri"/>
                <a:cs typeface="Calibri"/>
              </a:rPr>
              <a:t>mortgage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extent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of:</a:t>
            </a:r>
            <a:endParaRPr sz="3200">
              <a:latin typeface="Calibri"/>
              <a:cs typeface="Calibri"/>
            </a:endParaRPr>
          </a:p>
          <a:p>
            <a:pPr marL="813435" lvl="1" indent="-343535">
              <a:lnSpc>
                <a:spcPct val="100000"/>
              </a:lnSpc>
              <a:spcBef>
                <a:spcPts val="100"/>
              </a:spcBef>
              <a:buSzPct val="103125"/>
              <a:buChar char="•"/>
              <a:tabLst>
                <a:tab pos="813435" algn="l"/>
              </a:tabLst>
            </a:pPr>
            <a:r>
              <a:rPr sz="3200" dirty="0">
                <a:latin typeface="Calibri"/>
                <a:cs typeface="Calibri"/>
              </a:rPr>
              <a:t>6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months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assessments</a:t>
            </a:r>
            <a:endParaRPr sz="3200">
              <a:latin typeface="Calibri"/>
              <a:cs typeface="Calibri"/>
            </a:endParaRPr>
          </a:p>
          <a:p>
            <a:pPr marL="813435" lvl="1" indent="-343535">
              <a:lnSpc>
                <a:spcPct val="100000"/>
              </a:lnSpc>
              <a:spcBef>
                <a:spcPts val="200"/>
              </a:spcBef>
              <a:buSzPct val="103125"/>
              <a:buChar char="•"/>
              <a:tabLst>
                <a:tab pos="813435" algn="l"/>
              </a:tabLst>
            </a:pPr>
            <a:r>
              <a:rPr sz="3200" dirty="0">
                <a:latin typeface="Calibri"/>
                <a:cs typeface="Calibri"/>
              </a:rPr>
              <a:t>$2,500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/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$5,000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legal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fees/expenses</a:t>
            </a:r>
            <a:endParaRPr sz="3200">
              <a:latin typeface="Calibri"/>
              <a:cs typeface="Calibri"/>
            </a:endParaRPr>
          </a:p>
          <a:p>
            <a:pPr marL="447675" indent="-434975">
              <a:lnSpc>
                <a:spcPct val="100000"/>
              </a:lnSpc>
              <a:spcBef>
                <a:spcPts val="100"/>
              </a:spcBef>
              <a:buSzPct val="103125"/>
              <a:buChar char="•"/>
              <a:tabLst>
                <a:tab pos="447675" algn="l"/>
              </a:tabLst>
            </a:pPr>
            <a:r>
              <a:rPr sz="3200" spc="-30" dirty="0">
                <a:latin typeface="Calibri"/>
                <a:cs typeface="Calibri"/>
              </a:rPr>
              <a:t>Non-</a:t>
            </a:r>
            <a:r>
              <a:rPr sz="3200" dirty="0">
                <a:latin typeface="Calibri"/>
                <a:cs typeface="Calibri"/>
              </a:rPr>
              <a:t>judicial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foreclosure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100"/>
              </a:spcBef>
              <a:buSzPct val="103125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No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unit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owner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redemption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rights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F990869E058344A4546143B288597E" ma:contentTypeVersion="1" ma:contentTypeDescription="Create a new document." ma:contentTypeScope="" ma:versionID="8ac1a4ad2f2d5c7660f99c5504fa9d7b">
  <xsd:schema xmlns:xsd="http://www.w3.org/2001/XMLSchema" xmlns:xs="http://www.w3.org/2001/XMLSchema" xmlns:p="http://schemas.microsoft.com/office/2006/metadata/properties" xmlns:ns2="$ListId:commdocs;" xmlns:ns3="http://schemas.microsoft.com/sharepoint/v4" targetNamespace="http://schemas.microsoft.com/office/2006/metadata/properties" ma:root="true" ma:fieldsID="02d95687937d068b980139351c892b6d" ns2:_="" ns3:_="">
    <xsd:import namespace="$ListId:commdocs;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Grouping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commdocs;" elementFormDefault="qualified">
    <xsd:import namespace="http://schemas.microsoft.com/office/2006/documentManagement/types"/>
    <xsd:import namespace="http://schemas.microsoft.com/office/infopath/2007/PartnerControls"/>
    <xsd:element name="Grouping" ma:index="8" ma:displayName="Grouping" ma:default="Agenda" ma:description="Add a Grouping" ma:internalName="Grouping">
      <xsd:simpleType>
        <xsd:restriction base="dms:Text">
          <xsd:maxLength value="7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ouping xmlns="$ListId:commdocs;">Agenda</Grouping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B52804AD-E88F-48B3-B135-6A7926711B4B}"/>
</file>

<file path=customXml/itemProps2.xml><?xml version="1.0" encoding="utf-8"?>
<ds:datastoreItem xmlns:ds="http://schemas.openxmlformats.org/officeDocument/2006/customXml" ds:itemID="{B184B2AC-5A7E-4AD4-BB4E-4A0DD35CF844}"/>
</file>

<file path=customXml/itemProps3.xml><?xml version="1.0" encoding="utf-8"?>
<ds:datastoreItem xmlns:ds="http://schemas.openxmlformats.org/officeDocument/2006/customXml" ds:itemID="{EFF92D11-5501-496A-A36C-5F14A320039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971</Words>
  <Application>Microsoft Office PowerPoint</Application>
  <PresentationFormat>Widescreen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ADVANCING AFFORDABLE HOUSING SOLUTIONS IN RHODE ISLAND WHILE UPHOLDING THE CONSUMER PROTECTIONS OF THE RHODE ISLAND CONDOMINIUM ACT</vt:lpstr>
      <vt:lpstr>What is a Condominium?</vt:lpstr>
      <vt:lpstr>Governance</vt:lpstr>
      <vt:lpstr>Assessments</vt:lpstr>
      <vt:lpstr>Assessments</vt:lpstr>
      <vt:lpstr>Assessments</vt:lpstr>
      <vt:lpstr>Assessments</vt:lpstr>
      <vt:lpstr>Assessments</vt:lpstr>
      <vt:lpstr>The Assessment Lien</vt:lpstr>
      <vt:lpstr>PowerPoint Presentation</vt:lpstr>
      <vt:lpstr>Potential Solutions New Developments</vt:lpstr>
      <vt:lpstr>PowerPoint Presentation</vt:lpstr>
      <vt:lpstr>PowerPoint Presentation</vt:lpstr>
      <vt:lpstr>PowerPoint Presentation</vt:lpstr>
      <vt:lpstr>PowerPoint Presentation</vt:lpstr>
      <vt:lpstr>Reporting Requirements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Cristie Hanaway</cp:lastModifiedBy>
  <cp:revision>1</cp:revision>
  <dcterms:created xsi:type="dcterms:W3CDTF">2025-06-11T17:23:32Z</dcterms:created>
  <dcterms:modified xsi:type="dcterms:W3CDTF">2025-06-11T18:02:04Z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2025-06-11T00:00:00Z</vt:filetime>
  </property>
  <property fmtid="{D5CDD505-2E9C-101B-9397-08002B2CF9AE}" pid="3" name="LastSaved">
    <vt:filetime>2025-06-11T00:00:00Z</vt:filetime>
  </property>
  <property fmtid="{D5CDD505-2E9C-101B-9397-08002B2CF9AE}" pid="4" name="ContentTypeId">
    <vt:lpwstr>0x010100C7F990869E058344A4546143B288597E</vt:lpwstr>
  </property>
</Properties>
</file>